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4"/>
  </p:notesMasterIdLst>
  <p:sldIdLst>
    <p:sldId id="374" r:id="rId2"/>
    <p:sldId id="480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518" r:id="rId15"/>
    <p:sldId id="517" r:id="rId16"/>
    <p:sldId id="496" r:id="rId17"/>
    <p:sldId id="497" r:id="rId18"/>
    <p:sldId id="498" r:id="rId19"/>
    <p:sldId id="499" r:id="rId20"/>
    <p:sldId id="500" r:id="rId21"/>
    <p:sldId id="501" r:id="rId22"/>
    <p:sldId id="482" r:id="rId23"/>
    <p:sldId id="483" r:id="rId24"/>
    <p:sldId id="484" r:id="rId25"/>
    <p:sldId id="509" r:id="rId26"/>
    <p:sldId id="502" r:id="rId27"/>
    <p:sldId id="503" r:id="rId28"/>
    <p:sldId id="504" r:id="rId29"/>
    <p:sldId id="505" r:id="rId30"/>
    <p:sldId id="519" r:id="rId31"/>
    <p:sldId id="514" r:id="rId32"/>
    <p:sldId id="515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4" autoAdjust="0"/>
    <p:restoredTop sz="92308" autoAdjust="0"/>
  </p:normalViewPr>
  <p:slideViewPr>
    <p:cSldViewPr>
      <p:cViewPr varScale="1">
        <p:scale>
          <a:sx n="59" d="100"/>
          <a:sy n="59" d="100"/>
        </p:scale>
        <p:origin x="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CF018C9-76CA-D74A-904F-0CAD721B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029C-0E0A-044F-BC45-E732C1BB804E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18C9-76CA-D74A-904F-0CAD721BC2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58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995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928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08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297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0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1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222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1172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90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9971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 userDrawn="1"/>
        </p:nvSpPr>
        <p:spPr bwMode="auto">
          <a:xfrm>
            <a:off x="7872466" y="6477000"/>
            <a:ext cx="4239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fld id="{7B52D678-B397-134F-ADB5-6CAB2B706B44}" type="slidenum">
              <a:rPr lang="en-US" sz="1600" smtClean="0"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elman@cs.cornell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CS 4700: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770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Prof. Bart Selman</a:t>
            </a:r>
          </a:p>
          <a:p>
            <a:pPr>
              <a:lnSpc>
                <a:spcPct val="80000"/>
              </a:lnSpc>
            </a:pPr>
            <a:r>
              <a:rPr lang="en-US" dirty="0" err="1" smtClean="0">
                <a:hlinkClick r:id="rId3"/>
              </a:rPr>
              <a:t>selman@cs.cornell.edu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Machine Learning: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Neural Networks</a:t>
            </a:r>
            <a:endParaRPr lang="en-US" b="1" dirty="0">
              <a:solidFill>
                <a:srgbClr val="3333CC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R&amp;N 18.7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3333CC"/>
                </a:solidFill>
              </a:rPr>
              <a:t>Backpropagation</a:t>
            </a:r>
            <a:endParaRPr lang="en-US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5" y="596900"/>
            <a:ext cx="7683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257300"/>
            <a:ext cx="7835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84200"/>
            <a:ext cx="8280400" cy="5283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4343400"/>
            <a:ext cx="6553200" cy="1295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2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762000"/>
            <a:ext cx="77216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5626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It’s “just” multivariate (or multivariable) calculus.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9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4 at 6.31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35" y="533400"/>
            <a:ext cx="4925065" cy="4191000"/>
          </a:xfrm>
          <a:prstGeom prst="rect">
            <a:avLst/>
          </a:prstGeom>
        </p:spPr>
      </p:pic>
      <p:pic>
        <p:nvPicPr>
          <p:cNvPr id="4" name="Picture 3" descr="Screen Shot 2013-12-04 at 6.33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96" y="4953000"/>
            <a:ext cx="4826000" cy="119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116" y="533400"/>
            <a:ext cx="2269822" cy="120032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Optimization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gradient descent.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981200"/>
            <a:ext cx="20912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</a:t>
            </a:r>
          </a:p>
          <a:p>
            <a:r>
              <a:rPr lang="en-US" b="1" dirty="0" smtClean="0"/>
              <a:t>x and y our</a:t>
            </a:r>
          </a:p>
          <a:p>
            <a:r>
              <a:rPr lang="en-US" b="1" dirty="0" smtClean="0"/>
              <a:t>two weights</a:t>
            </a:r>
          </a:p>
          <a:p>
            <a:r>
              <a:rPr lang="en-US" b="1" dirty="0" smtClean="0"/>
              <a:t>and f(</a:t>
            </a:r>
            <a:r>
              <a:rPr lang="en-US" b="1" dirty="0" err="1" smtClean="0"/>
              <a:t>x,y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the error</a:t>
            </a:r>
          </a:p>
          <a:p>
            <a:r>
              <a:rPr lang="en-US" b="1" dirty="0" smtClean="0"/>
              <a:t>signal.</a:t>
            </a:r>
          </a:p>
          <a:p>
            <a:endParaRPr lang="en-US" b="1" dirty="0"/>
          </a:p>
          <a:p>
            <a:r>
              <a:rPr lang="en-US" b="1" dirty="0" smtClean="0"/>
              <a:t>Multi-layer</a:t>
            </a:r>
          </a:p>
          <a:p>
            <a:r>
              <a:rPr lang="en-US" b="1" dirty="0" smtClean="0"/>
              <a:t>network:</a:t>
            </a:r>
          </a:p>
          <a:p>
            <a:r>
              <a:rPr lang="en-US" b="1" dirty="0" smtClean="0"/>
              <a:t>composition</a:t>
            </a:r>
          </a:p>
          <a:p>
            <a:r>
              <a:rPr lang="en-US" b="1" dirty="0" smtClean="0"/>
              <a:t>of </a:t>
            </a:r>
            <a:r>
              <a:rPr lang="en-US" b="1" dirty="0" err="1" smtClean="0"/>
              <a:t>sigmoids</a:t>
            </a:r>
            <a:r>
              <a:rPr lang="en-US" b="1" dirty="0" smtClean="0"/>
              <a:t>;</a:t>
            </a:r>
          </a:p>
          <a:p>
            <a:r>
              <a:rPr lang="en-US" b="1" dirty="0" smtClean="0"/>
              <a:t>use chain rule.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6337" y="-20598"/>
            <a:ext cx="1997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descent</a:t>
            </a:r>
          </a:p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e want to</a:t>
            </a:r>
          </a:p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o in opposite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direction of</a:t>
            </a:r>
          </a:p>
          <a:p>
            <a:r>
              <a:rPr lang="en-US" b="1" dirty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radient.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975"/>
            <a:ext cx="3970859" cy="120032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Reminder:</a:t>
            </a:r>
          </a:p>
          <a:p>
            <a:r>
              <a:rPr lang="en-US" dirty="0" smtClean="0"/>
              <a:t>Gradient descent optimization.</a:t>
            </a:r>
          </a:p>
          <a:p>
            <a:r>
              <a:rPr lang="en-US" dirty="0" smtClean="0"/>
              <a:t>(Wikipedia)</a:t>
            </a:r>
            <a:endParaRPr lang="en-US" dirty="0"/>
          </a:p>
        </p:txBody>
      </p:sp>
      <p:pic>
        <p:nvPicPr>
          <p:cNvPr id="3" name="Picture 2" descr="Screen Shot 2013-12-04 at 6.22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3962400" cy="6264712"/>
          </a:xfrm>
          <a:prstGeom prst="rect">
            <a:avLst/>
          </a:prstGeom>
        </p:spPr>
      </p:pic>
      <p:pic>
        <p:nvPicPr>
          <p:cNvPr id="5" name="Picture 4" descr="Screen Shot 2013-12-04 at 6.2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953000"/>
            <a:ext cx="4690966" cy="1318376"/>
          </a:xfrm>
          <a:prstGeom prst="rect">
            <a:avLst/>
          </a:prstGeom>
        </p:spPr>
      </p:pic>
      <p:pic>
        <p:nvPicPr>
          <p:cNvPr id="6" name="Picture 5" descr="Screen Shot 2013-12-04 at 6.24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510673"/>
            <a:ext cx="8077200" cy="342900"/>
          </a:xfrm>
          <a:prstGeom prst="rect">
            <a:avLst/>
          </a:prstGeom>
        </p:spPr>
      </p:pic>
      <p:pic>
        <p:nvPicPr>
          <p:cNvPr id="7" name="Picture 6" descr="Screen Shot 2013-12-04 at 6.26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352800" cy="365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3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08000"/>
            <a:ext cx="7581900" cy="5511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0" y="1905000"/>
            <a:ext cx="4267200" cy="10668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2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85800"/>
            <a:ext cx="7950200" cy="4953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5400" y="4267200"/>
            <a:ext cx="6629400" cy="12192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3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5300"/>
            <a:ext cx="8153400" cy="53721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00200" y="4038600"/>
            <a:ext cx="27432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15000" y="4876800"/>
            <a:ext cx="2743200" cy="533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4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70104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86200"/>
            <a:ext cx="787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So, first we “</a:t>
            </a:r>
            <a:r>
              <a:rPr lang="en-US" b="1" dirty="0" err="1" smtClean="0">
                <a:solidFill>
                  <a:srgbClr val="FF0000"/>
                </a:solidFill>
              </a:rPr>
              <a:t>backpropagate</a:t>
            </a:r>
            <a:r>
              <a:rPr lang="en-US" b="1" dirty="0" smtClean="0">
                <a:solidFill>
                  <a:srgbClr val="FF0000"/>
                </a:solidFill>
              </a:rPr>
              <a:t>” the error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ignal to get the gradient, and then we update the weights, </a:t>
            </a:r>
          </a:p>
          <a:p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ayer by layer.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5352872"/>
            <a:ext cx="58677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That’s why it’s called “</a:t>
            </a:r>
            <a:r>
              <a:rPr lang="en-US" b="1" dirty="0" err="1" smtClean="0">
                <a:solidFill>
                  <a:schemeClr val="accent2"/>
                </a:solidFill>
              </a:rPr>
              <a:t>backprop</a:t>
            </a:r>
            <a:r>
              <a:rPr lang="en-US" b="1" dirty="0" smtClean="0">
                <a:solidFill>
                  <a:schemeClr val="accent2"/>
                </a:solidFill>
              </a:rPr>
              <a:t> learning.”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Now changing speech recognition, image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recognition etc.!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82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89000"/>
            <a:ext cx="7404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828800"/>
            <a:ext cx="68453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7" y="1474989"/>
            <a:ext cx="8686800" cy="405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09600"/>
            <a:ext cx="220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Trace example!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07285"/>
            <a:ext cx="69723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3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066800"/>
            <a:ext cx="7493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327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1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2644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4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670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1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572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.17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8105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.1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255000" cy="505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2376" y="2895600"/>
            <a:ext cx="25298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Etc.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Tedious but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“just” gradient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escent in the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w</a:t>
            </a:r>
            <a:r>
              <a:rPr lang="en-US" sz="2800" b="1" dirty="0" smtClean="0">
                <a:solidFill>
                  <a:srgbClr val="FF0000"/>
                </a:solidFill>
              </a:rPr>
              <a:t>eight space,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fter all.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461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8800" y="3200400"/>
            <a:ext cx="5523540" cy="1165278"/>
          </a:xfrm>
          <a:prstGeom prst="ellipse">
            <a:avLst/>
          </a:prstGeom>
          <a:solidFill>
            <a:schemeClr val="accent1">
              <a:alpha val="38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9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" y="2362200"/>
            <a:ext cx="9157685" cy="1329106"/>
          </a:xfrm>
          <a:prstGeom prst="rect">
            <a:avLst/>
          </a:prstGeom>
        </p:spPr>
      </p:pic>
      <p:sp useBgFill="1">
        <p:nvSpPr>
          <p:cNvPr id="4" name="TextBox 3"/>
          <p:cNvSpPr txBox="1"/>
          <p:nvPr/>
        </p:nvSpPr>
        <p:spPr>
          <a:xfrm>
            <a:off x="152400" y="2209800"/>
            <a:ext cx="15240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4038600"/>
            <a:ext cx="3893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Wall Street Journal</a:t>
            </a:r>
            <a:r>
              <a:rPr lang="en-US" b="1" dirty="0" smtClean="0"/>
              <a:t>, 11/24/16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762000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Good news…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2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428" y="-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772400" cy="4114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tour of AI:</a:t>
            </a:r>
          </a:p>
          <a:p>
            <a:pPr marL="514350" indent="-514350">
              <a:buAutoNum type="romanUcParenR"/>
            </a:pPr>
            <a:r>
              <a:rPr lang="en-US" b="1" dirty="0" smtClean="0">
                <a:solidFill>
                  <a:srgbClr val="FF0000"/>
                </a:solidFill>
              </a:rPr>
              <a:t>AI </a:t>
            </a:r>
          </a:p>
          <a:p>
            <a:pPr marL="0" indent="0"/>
            <a:r>
              <a:rPr lang="en-US" b="1" dirty="0" smtClean="0">
                <a:solidFill>
                  <a:srgbClr val="FF0000"/>
                </a:solidFill>
              </a:rPr>
              <a:t>        --- motivation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--- overview of the field</a:t>
            </a:r>
          </a:p>
          <a:p>
            <a:pPr marL="0" indent="0"/>
            <a:endParaRPr lang="en-US" b="1" dirty="0" smtClean="0">
              <a:solidFill>
                <a:srgbClr val="FF0000"/>
              </a:solidFill>
            </a:endParaRPr>
          </a:p>
          <a:p>
            <a:pPr marL="514350" indent="-514350">
              <a:buAutoNum type="romanUcParenR" startAt="2"/>
            </a:pPr>
            <a:r>
              <a:rPr lang="en-US" b="1" dirty="0" smtClean="0">
                <a:solidFill>
                  <a:srgbClr val="FF0000"/>
                </a:solidFill>
              </a:rPr>
              <a:t>Problem-Solving</a:t>
            </a:r>
          </a:p>
          <a:p>
            <a:pPr marL="400050" lvl="1" indent="0"/>
            <a:r>
              <a:rPr lang="en-US" b="1" dirty="0" smtClean="0">
                <a:solidFill>
                  <a:srgbClr val="FF0000"/>
                </a:solidFill>
              </a:rPr>
              <a:t>---- problem formulation using state space</a:t>
            </a:r>
          </a:p>
          <a:p>
            <a:pPr marL="400050" lvl="1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(initial state, operators, goal state(s))</a:t>
            </a:r>
          </a:p>
          <a:p>
            <a:pPr marL="400050" lvl="1" indent="0"/>
            <a:r>
              <a:rPr lang="en-US" b="1" dirty="0" smtClean="0">
                <a:solidFill>
                  <a:srgbClr val="FF0000"/>
                </a:solidFill>
              </a:rPr>
              <a:t>--- search techniques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--- adversarial search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2590800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White white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4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Summary, cont.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4495800"/>
          </a:xfrm>
        </p:spPr>
        <p:txBody>
          <a:bodyPr/>
          <a:lstStyle/>
          <a:p>
            <a:pPr marL="0" indent="0"/>
            <a:r>
              <a:rPr lang="en-US" b="1" dirty="0" smtClean="0">
                <a:solidFill>
                  <a:srgbClr val="FF0000"/>
                </a:solidFill>
              </a:rPr>
              <a:t>III) Knowledge Representation and Reasoning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--- logical agents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--- Boolean satisfiability (SAT) solvers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--- first-order logic and inference</a:t>
            </a:r>
          </a:p>
          <a:p>
            <a:pPr marL="0" indent="0"/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AutoNum type="romanUcParenR" startAt="5"/>
            </a:pPr>
            <a:r>
              <a:rPr lang="en-US" b="1" dirty="0" smtClean="0">
                <a:solidFill>
                  <a:srgbClr val="FF0000"/>
                </a:solidFill>
              </a:rPr>
              <a:t>Learning</a:t>
            </a:r>
          </a:p>
          <a:p>
            <a:pPr marL="400050" lvl="1" indent="0"/>
            <a:r>
              <a:rPr lang="en-US" b="1" dirty="0" smtClean="0">
                <a:solidFill>
                  <a:srgbClr val="FF0000"/>
                </a:solidFill>
              </a:rPr>
              <a:t>--- decision tree learning (info gain)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--- reinforcement learning (intro)</a:t>
            </a:r>
          </a:p>
          <a:p>
            <a:pPr marL="0" indent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--- neural networks / deep learning (gradient descent)</a:t>
            </a:r>
          </a:p>
          <a:p>
            <a:pPr marL="0" indent="0"/>
            <a:endParaRPr lang="en-US" b="1" dirty="0" smtClean="0">
              <a:solidFill>
                <a:srgbClr val="FF0000"/>
              </a:solidFill>
            </a:endParaRPr>
          </a:p>
          <a:p>
            <a:pPr marL="0" indent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field has grown (and continues to grow) exponentially but you</a:t>
            </a:r>
          </a:p>
          <a:p>
            <a:pPr marL="0" indent="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have now seen a good part!</a:t>
            </a:r>
          </a:p>
          <a:p>
            <a:pPr marL="0" indent="0"/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6133" y="5105400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Thanks &amp; Have a great winter break!!!!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3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3373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1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76600"/>
            <a:ext cx="6197600" cy="294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533400"/>
            <a:ext cx="5181600" cy="3442062"/>
          </a:xfrm>
          <a:prstGeom prst="rect">
            <a:avLst/>
          </a:prstGeom>
        </p:spPr>
      </p:pic>
      <p:pic>
        <p:nvPicPr>
          <p:cNvPr id="4" name="Picture 3" descr="Screen Shot 2012-11-30 at 3.38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99"/>
            <a:ext cx="2209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3700"/>
            <a:ext cx="762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3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3" y="0"/>
            <a:ext cx="9135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7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6800"/>
            <a:ext cx="712470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0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Ok… </a:t>
            </a:r>
            <a:r>
              <a:rPr lang="en-US" sz="3200" b="1" i="1" dirty="0" smtClean="0">
                <a:solidFill>
                  <a:srgbClr val="FF0000"/>
                </a:solidFill>
              </a:rPr>
              <a:t>details </a:t>
            </a:r>
            <a:r>
              <a:rPr lang="en-US" sz="3200" b="1" dirty="0" smtClean="0">
                <a:solidFill>
                  <a:srgbClr val="FF0000"/>
                </a:solidFill>
              </a:rPr>
              <a:t>backpropagation NOT on exam.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But do work through gradient descent example on homework.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69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19 at 12.5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14400"/>
            <a:ext cx="8242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9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ELMAN@C02GT4M7DJWT3PP7" val="4701"/>
</p:tagLst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598D"/>
      </a:hlink>
      <a:folHlink>
        <a:srgbClr val="B22D51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53887</TotalTime>
  <Words>300</Words>
  <Application>Microsoft Macintosh PowerPoint</Application>
  <PresentationFormat>On-screen Show (4:3)</PresentationFormat>
  <Paragraphs>82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ＭＳ Ｐゴシック</vt:lpstr>
      <vt:lpstr>Times New Roman</vt:lpstr>
      <vt:lpstr>Wingdings</vt:lpstr>
      <vt:lpstr>Default Design</vt:lpstr>
      <vt:lpstr>CS 4700: Foundations of  Artificial Intelligence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</vt:lpstr>
      <vt:lpstr>Summary, cont.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Microsoft Office User</cp:lastModifiedBy>
  <cp:revision>1077</cp:revision>
  <dcterms:created xsi:type="dcterms:W3CDTF">1601-01-01T00:00:00Z</dcterms:created>
  <dcterms:modified xsi:type="dcterms:W3CDTF">2017-11-28T21:31:13Z</dcterms:modified>
</cp:coreProperties>
</file>